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58" r:id="rId3"/>
    <p:sldId id="296" r:id="rId4"/>
    <p:sldId id="262" r:id="rId5"/>
    <p:sldId id="286" r:id="rId6"/>
    <p:sldId id="278" r:id="rId7"/>
    <p:sldId id="259" r:id="rId8"/>
    <p:sldId id="265" r:id="rId9"/>
    <p:sldId id="260" r:id="rId10"/>
    <p:sldId id="283" r:id="rId11"/>
    <p:sldId id="263" r:id="rId12"/>
    <p:sldId id="264" r:id="rId13"/>
    <p:sldId id="294" r:id="rId14"/>
    <p:sldId id="267" r:id="rId15"/>
    <p:sldId id="268" r:id="rId16"/>
    <p:sldId id="281" r:id="rId17"/>
    <p:sldId id="270" r:id="rId18"/>
    <p:sldId id="282" r:id="rId19"/>
    <p:sldId id="266" r:id="rId20"/>
    <p:sldId id="269" r:id="rId21"/>
    <p:sldId id="277" r:id="rId22"/>
    <p:sldId id="279" r:id="rId23"/>
    <p:sldId id="284" r:id="rId24"/>
    <p:sldId id="285" r:id="rId25"/>
    <p:sldId id="287" r:id="rId26"/>
    <p:sldId id="288" r:id="rId27"/>
    <p:sldId id="289" r:id="rId28"/>
    <p:sldId id="290" r:id="rId29"/>
    <p:sldId id="297" r:id="rId30"/>
    <p:sldId id="291" r:id="rId31"/>
    <p:sldId id="293" r:id="rId32"/>
    <p:sldId id="295" r:id="rId33"/>
    <p:sldId id="292" r:id="rId34"/>
    <p:sldId id="271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96"/>
            <p14:sldId id="262"/>
            <p14:sldId id="286"/>
            <p14:sldId id="278"/>
            <p14:sldId id="259"/>
            <p14:sldId id="265"/>
            <p14:sldId id="260"/>
            <p14:sldId id="283"/>
            <p14:sldId id="263"/>
            <p14:sldId id="264"/>
            <p14:sldId id="294"/>
            <p14:sldId id="267"/>
            <p14:sldId id="268"/>
            <p14:sldId id="281"/>
            <p14:sldId id="270"/>
            <p14:sldId id="282"/>
            <p14:sldId id="266"/>
            <p14:sldId id="269"/>
            <p14:sldId id="277"/>
            <p14:sldId id="279"/>
            <p14:sldId id="284"/>
            <p14:sldId id="285"/>
            <p14:sldId id="287"/>
            <p14:sldId id="288"/>
            <p14:sldId id="289"/>
            <p14:sldId id="290"/>
            <p14:sldId id="297"/>
            <p14:sldId id="291"/>
            <p14:sldId id="293"/>
            <p14:sldId id="295"/>
            <p14:sldId id="292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47" d="100"/>
          <a:sy n="147" d="100"/>
        </p:scale>
        <p:origin x="-53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parameterized build</a:t>
            </a:r>
            <a:endParaRPr lang="en-US" dirty="0"/>
          </a:p>
        </p:txBody>
      </p:sp>
      <p:pic>
        <p:nvPicPr>
          <p:cNvPr id="4" name="Content Placeholder 3" descr="Screen Shot 2016-05-12 at 3.24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370" r="-94370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5" name="Content Placeholder 4" descr="Screen Shot 2016-05-12 at 12.14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92744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3" name="Content Placeholder 2" descr="Screen Shot 2016-05-12 at 12.1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Test Run only contains enabled tests</a:t>
            </a:r>
            <a:endParaRPr lang="en-US" sz="3600" dirty="0"/>
          </a:p>
        </p:txBody>
      </p:sp>
      <p:pic>
        <p:nvPicPr>
          <p:cNvPr id="4" name="Content Placeholder 3" descr="Screen Shot 2016-05-16 at 7.37.0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073622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67304044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 Shot 2016-05-12 at 12.1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685800" y="1037730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026"/>
            <a:ext cx="7770813" cy="479313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As the build is running, if tests fail, integrated Slack to provide real</a:t>
            </a:r>
            <a:r>
              <a:rPr lang="en-US" sz="1600" dirty="0"/>
              <a:t>-time </a:t>
            </a:r>
            <a:r>
              <a:rPr lang="en-US" sz="1600" dirty="0" smtClean="0"/>
              <a:t>messaging to notify our automation channel with the following: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</a:t>
            </a:r>
            <a:r>
              <a:rPr lang="en-US" sz="1600" dirty="0" err="1" smtClean="0"/>
              <a:t>Env</a:t>
            </a:r>
            <a:r>
              <a:rPr lang="en-US" sz="1600" dirty="0" smtClean="0"/>
              <a:t> where test failed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Test Suite name</a:t>
            </a:r>
          </a:p>
          <a:p>
            <a:pPr marL="349250" lvl="1" indent="0">
              <a:buNone/>
            </a:pPr>
            <a:r>
              <a:rPr lang="en-US" sz="1600" dirty="0"/>
              <a:t>	- Test </a:t>
            </a:r>
            <a:r>
              <a:rPr lang="en-US" sz="1600" dirty="0" smtClean="0"/>
              <a:t>case name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Link to Test Rail result which will provide more details</a:t>
            </a:r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 descr="Screen Shot 2016-05-12 at 12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81334"/>
            <a:ext cx="5664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Test Rail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64515"/>
            <a:ext cx="7770813" cy="476164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Mark test case as automated</a:t>
            </a:r>
          </a:p>
          <a:p>
            <a:r>
              <a:rPr lang="en-US" sz="1600" dirty="0" smtClean="0"/>
              <a:t>Exceptions</a:t>
            </a:r>
          </a:p>
          <a:p>
            <a:r>
              <a:rPr lang="en-US" sz="1600" dirty="0"/>
              <a:t>Automated steps prefixed with line #</a:t>
            </a:r>
          </a:p>
          <a:p>
            <a:r>
              <a:rPr lang="en-US" sz="1600" dirty="0" smtClean="0"/>
              <a:t>Link to Sauce Labs session</a:t>
            </a:r>
          </a:p>
          <a:p>
            <a:r>
              <a:rPr lang="en-US" sz="1600" dirty="0" smtClean="0"/>
              <a:t>Link to Jenkins build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creen Shot 2016-05-12 at 12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976"/>
            <a:ext cx="9144000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Parsed Console Output</a:t>
            </a:r>
            <a:endParaRPr lang="en-US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38229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2290"/>
            <a:ext cx="8229600" cy="5652308"/>
          </a:xfrm>
        </p:spPr>
        <p:txBody>
          <a:bodyPr>
            <a:noAutofit/>
          </a:bodyPr>
          <a:lstStyle/>
          <a:p>
            <a:pPr marL="349250" lvl="1" indent="0">
              <a:lnSpc>
                <a:spcPct val="80000"/>
              </a:lnSpc>
              <a:buNone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Jira</a:t>
            </a:r>
            <a:r>
              <a:rPr lang="en-US" sz="1200" dirty="0" smtClean="0"/>
              <a:t> – Software development tool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Test Rail - Test case </a:t>
            </a:r>
            <a:r>
              <a:rPr lang="en-US" sz="1200" dirty="0" smtClean="0"/>
              <a:t>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Github</a:t>
            </a:r>
            <a:r>
              <a:rPr lang="en-US" sz="1200" dirty="0"/>
              <a:t> - Code 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Selenium - </a:t>
            </a:r>
            <a:r>
              <a:rPr lang="en-US" sz="1200" dirty="0" smtClean="0"/>
              <a:t>Automates </a:t>
            </a:r>
            <a:r>
              <a:rPr lang="en-US" sz="1200" dirty="0"/>
              <a:t>browsers. Implemented Page Object model that maps pages to the UI to reduce </a:t>
            </a:r>
            <a:r>
              <a:rPr lang="en-US" sz="1200" dirty="0" smtClean="0"/>
              <a:t>duplicity, improve readability, and ease maintainability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Java - P</a:t>
            </a:r>
            <a:r>
              <a:rPr lang="en-US" sz="1200" dirty="0" smtClean="0"/>
              <a:t>rogramming 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TestNG</a:t>
            </a:r>
            <a:r>
              <a:rPr lang="en-US" sz="1200" dirty="0"/>
              <a:t> -</a:t>
            </a:r>
            <a:r>
              <a:rPr lang="en-US" sz="1200" dirty="0" smtClean="0"/>
              <a:t> Test framework </a:t>
            </a:r>
            <a:r>
              <a:rPr lang="en-US" sz="1200" dirty="0"/>
              <a:t>for parallel test execution with flexible </a:t>
            </a:r>
            <a:r>
              <a:rPr lang="en-US" sz="12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Jenkins - </a:t>
            </a:r>
            <a:r>
              <a:rPr lang="en-US" sz="1200" dirty="0" smtClean="0"/>
              <a:t>Continuous integration. Stores build history, logs, test results, reports, artifacts. Sends email notifications along with build artifacts.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Maven - </a:t>
            </a:r>
            <a:r>
              <a:rPr lang="en-US" sz="12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Slack - Real-time messaging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Sauce Labs - </a:t>
            </a:r>
            <a:r>
              <a:rPr lang="en-US" sz="1200" dirty="0" smtClean="0"/>
              <a:t>Cloud </a:t>
            </a:r>
            <a:r>
              <a:rPr lang="en-US" sz="1200" dirty="0"/>
              <a:t>service </a:t>
            </a:r>
            <a:r>
              <a:rPr lang="en-US" sz="1200" dirty="0" smtClean="0"/>
              <a:t>provides parallel test runs </a:t>
            </a:r>
            <a:r>
              <a:rPr lang="en-US" sz="1200" dirty="0"/>
              <a:t>with multiple platform/browser/version </a:t>
            </a:r>
            <a:r>
              <a:rPr lang="en-US" sz="1200" dirty="0" smtClean="0"/>
              <a:t>configurations. </a:t>
            </a:r>
            <a:r>
              <a:rPr lang="en-US" sz="1200" dirty="0"/>
              <a:t>Saves </a:t>
            </a:r>
            <a:r>
              <a:rPr lang="en-US" sz="12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Jmeter</a:t>
            </a:r>
            <a:r>
              <a:rPr lang="en-US" sz="1200" dirty="0" smtClean="0"/>
              <a:t> - API and load testing 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Log4J -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Email Build Artifacts post-build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5-12 at 1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664458"/>
            <a:ext cx="6972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0583"/>
            <a:ext cx="7770813" cy="48455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traceability:</a:t>
            </a:r>
          </a:p>
          <a:p>
            <a:pPr lvl="1"/>
            <a:r>
              <a:rPr lang="en-US" sz="1800" dirty="0" err="1" smtClean="0"/>
              <a:t>TestNG</a:t>
            </a:r>
            <a:r>
              <a:rPr lang="en-US" sz="1800" dirty="0" smtClean="0"/>
              <a:t> method name will include the Test Rail case id and name</a:t>
            </a:r>
          </a:p>
          <a:p>
            <a:pPr lvl="1"/>
            <a:r>
              <a:rPr lang="en-US" sz="1800" dirty="0" smtClean="0"/>
              <a:t>Test Rail run name will be “automation - </a:t>
            </a:r>
            <a:r>
              <a:rPr lang="en-US" sz="1800" dirty="0" err="1" smtClean="0"/>
              <a:t>env</a:t>
            </a:r>
            <a:r>
              <a:rPr lang="en-US" sz="1800" dirty="0" smtClean="0"/>
              <a:t> - Jenkins build tag or timestamp if ran locally”</a:t>
            </a:r>
          </a:p>
          <a:p>
            <a:pPr lvl="1"/>
            <a:r>
              <a:rPr lang="en-US" sz="1800" dirty="0" smtClean="0"/>
              <a:t>Sauce Labs:</a:t>
            </a:r>
            <a:endParaRPr lang="en-US" sz="1600" dirty="0" smtClean="0"/>
          </a:p>
          <a:p>
            <a:pPr lvl="2"/>
            <a:r>
              <a:rPr lang="en-US" sz="1600" dirty="0"/>
              <a:t>S</a:t>
            </a:r>
            <a:r>
              <a:rPr lang="en-US" sz="1600" dirty="0" smtClean="0"/>
              <a:t>essions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</a:t>
            </a:r>
          </a:p>
          <a:p>
            <a:pPr lvl="2"/>
            <a:r>
              <a:rPr lang="en-US" sz="1600" dirty="0" smtClean="0"/>
              <a:t>Tags = test </a:t>
            </a:r>
            <a:r>
              <a:rPr lang="en-US" sz="1600" dirty="0" err="1" smtClean="0"/>
              <a:t>env</a:t>
            </a:r>
            <a:endParaRPr lang="en-US" sz="1600" dirty="0" smtClean="0"/>
          </a:p>
          <a:p>
            <a:pPr lvl="2"/>
            <a:r>
              <a:rPr lang="en-US" sz="1600" dirty="0" smtClean="0"/>
              <a:t>Build </a:t>
            </a:r>
            <a:r>
              <a:rPr lang="en-US" sz="1600" dirty="0"/>
              <a:t>= Jenkins build tag</a:t>
            </a:r>
          </a:p>
        </p:txBody>
      </p:sp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built-in </a:t>
            </a:r>
            <a:r>
              <a:rPr lang="en-US" sz="1800" dirty="0" err="1" smtClean="0"/>
              <a:t>emailable-report.html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Test </a:t>
            </a:r>
            <a:r>
              <a:rPr lang="en-US" sz="1800" dirty="0"/>
              <a:t>Rail built-in reporting </a:t>
            </a:r>
            <a:r>
              <a:rPr lang="en-US" sz="1800" dirty="0" smtClean="0"/>
              <a:t>capabilities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 descr="Screen Shot 2016-05-12 at 12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9" y="1354019"/>
            <a:ext cx="4013200" cy="3220720"/>
          </a:xfrm>
          <a:prstGeom prst="rect">
            <a:avLst/>
          </a:prstGeom>
        </p:spPr>
      </p:pic>
      <p:pic>
        <p:nvPicPr>
          <p:cNvPr id="5" name="Picture 4" descr="Screen Shot 2016-05-12 at 12.3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13" y="982778"/>
            <a:ext cx="3162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– API &amp; Load tests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 b="62"/>
          <a:stretch>
            <a:fillRect/>
          </a:stretch>
        </p:blipFill>
        <p:spPr>
          <a:xfrm>
            <a:off x="685800" y="944894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81489160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API + CSV</a:t>
            </a:r>
            <a:endParaRPr lang="en-US" dirty="0"/>
          </a:p>
        </p:txBody>
      </p:sp>
      <p:pic>
        <p:nvPicPr>
          <p:cNvPr id="7" name="Content Placeholder 6" descr="Screen Shot 2016-05-13 at 7.27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>
          <a:xfrm>
            <a:off x="685800" y="1293548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7842238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endParaRPr lang="en-US" dirty="0"/>
          </a:p>
        </p:txBody>
      </p:sp>
      <p:pic>
        <p:nvPicPr>
          <p:cNvPr id="6" name="Content Placeholder 5" descr="Screen Shot 2016-05-14 at 10.18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01684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5777651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4 at 6.53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238077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52254329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traceability</a:t>
            </a:r>
            <a:endParaRPr lang="en-US" dirty="0"/>
          </a:p>
        </p:txBody>
      </p:sp>
      <p:pic>
        <p:nvPicPr>
          <p:cNvPr id="4" name="Content Placeholder 3" descr="Screen Shot 2016-05-15 at 9.54.5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5" r="-7035"/>
          <a:stretch>
            <a:fillRect/>
          </a:stretch>
        </p:blipFill>
        <p:spPr>
          <a:xfrm>
            <a:off x="685800" y="842273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69280140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4" name="Content Placeholder 3" descr="jira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48" r="-5381"/>
          <a:stretch/>
        </p:blipFill>
        <p:spPr>
          <a:xfrm>
            <a:off x="843746" y="168496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54344171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Jira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7 at 12.20.0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8175223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Maximize efficiency</a:t>
            </a:r>
          </a:p>
          <a:p>
            <a:r>
              <a:rPr lang="en-US" sz="2800" b="1" dirty="0" smtClean="0"/>
              <a:t>Increase productivity</a:t>
            </a:r>
            <a:endParaRPr lang="en-US" sz="2800" dirty="0" smtClean="0"/>
          </a:p>
          <a:p>
            <a:r>
              <a:rPr lang="en-US" sz="2800" b="1" dirty="0" smtClean="0"/>
              <a:t>Reduce costs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54049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6" name="Content Placeholder 5" descr="Screen Shot 2016-05-15 at 2.10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016" b="-10016"/>
          <a:stretch>
            <a:fillRect/>
          </a:stretch>
        </p:blipFill>
        <p:spPr>
          <a:xfrm>
            <a:off x="685800" y="953592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40426126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Jira</a:t>
            </a:r>
            <a:r>
              <a:rPr lang="en-US" dirty="0" smtClean="0"/>
              <a:t> Bugs</a:t>
            </a:r>
            <a:endParaRPr lang="en-US" dirty="0"/>
          </a:p>
        </p:txBody>
      </p:sp>
      <p:pic>
        <p:nvPicPr>
          <p:cNvPr id="4" name="Content Placeholder 3" descr="Screen Shot 2016-05-16 at 1.36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>
          <a:xfrm>
            <a:off x="685800" y="1421459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63116038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Jira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6 at 9.56.3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10821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1667407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Jenkins + Slack + </a:t>
            </a:r>
            <a:r>
              <a:rPr lang="en-US" sz="4000" dirty="0" err="1" smtClean="0"/>
              <a:t>TestRail</a:t>
            </a:r>
            <a:r>
              <a:rPr lang="en-US" sz="4000" dirty="0" smtClean="0"/>
              <a:t> + </a:t>
            </a:r>
            <a:r>
              <a:rPr lang="en-US" sz="4000" dirty="0" err="1" smtClean="0"/>
              <a:t>Jira</a:t>
            </a:r>
            <a:endParaRPr lang="en-US" sz="4000" dirty="0"/>
          </a:p>
        </p:txBody>
      </p:sp>
      <p:pic>
        <p:nvPicPr>
          <p:cNvPr id="4" name="Content Placeholder 3" descr="Screen Shot 2016-05-15 at 7.16.2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368861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91587419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</a:t>
            </a:r>
            <a:r>
              <a:rPr lang="en-US" dirty="0" err="1" smtClean="0"/>
              <a:t>dir</a:t>
            </a:r>
            <a:r>
              <a:rPr lang="en-US" dirty="0" smtClean="0"/>
              <a:t> structure</a:t>
            </a:r>
            <a:endParaRPr lang="en-US" dirty="0"/>
          </a:p>
        </p:txBody>
      </p:sp>
      <p:pic>
        <p:nvPicPr>
          <p:cNvPr id="4" name="Content Placeholder 3" descr="Screen Shot 2016-05-12 at 11.09.4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642" r="-137642"/>
          <a:stretch/>
        </p:blipFill>
        <p:spPr>
          <a:xfrm>
            <a:off x="685800" y="1265264"/>
            <a:ext cx="7770813" cy="4809028"/>
          </a:xfrm>
        </p:spPr>
      </p:pic>
    </p:spTree>
    <p:extLst>
      <p:ext uri="{BB962C8B-B14F-4D97-AF65-F5344CB8AC3E}">
        <p14:creationId xmlns:p14="http://schemas.microsoft.com/office/powerpoint/2010/main" val="4776697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 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530710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Script </a:t>
            </a:r>
            <a:r>
              <a:rPr lang="en-US" sz="1600" smtClean="0"/>
              <a:t>requires 2 </a:t>
            </a:r>
            <a:r>
              <a:rPr lang="en-US" sz="1600" dirty="0" smtClean="0"/>
              <a:t>parameters: </a:t>
            </a:r>
          </a:p>
          <a:p>
            <a:pPr lvl="1"/>
            <a:r>
              <a:rPr lang="en-US" sz="1600" dirty="0" smtClean="0"/>
              <a:t>Test Rail project id</a:t>
            </a:r>
          </a:p>
          <a:p>
            <a:pPr lvl="1"/>
            <a:r>
              <a:rPr lang="en-US" sz="1600" dirty="0"/>
              <a:t>Test Rail </a:t>
            </a:r>
            <a:r>
              <a:rPr lang="en-US" sz="1600" dirty="0" smtClean="0"/>
              <a:t>suite id</a:t>
            </a:r>
          </a:p>
          <a:p>
            <a:r>
              <a:rPr lang="en-US" sz="1600" dirty="0" smtClean="0"/>
              <a:t>Test Rail conversion: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est case type 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group</a:t>
            </a:r>
          </a:p>
          <a:p>
            <a:pPr lvl="1"/>
            <a:r>
              <a:rPr lang="en-US" sz="1600" dirty="0" smtClean="0"/>
              <a:t>Test case id and name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name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16-05-12 at 12.1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84"/>
            <a:ext cx="9144000" cy="3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in the cloud on Sauce Labs when a build is 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23016"/>
            <a:ext cx="4578096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7839</TotalTime>
  <Words>416</Words>
  <Application>Microsoft Macintosh PowerPoint</Application>
  <PresentationFormat>On-screen Show (4:3)</PresentationFormat>
  <Paragraphs>109</Paragraphs>
  <Slides>34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Story</vt:lpstr>
      <vt:lpstr>  Test Automation Framework</vt:lpstr>
      <vt:lpstr>Automation Stack</vt:lpstr>
      <vt:lpstr>Benefits</vt:lpstr>
      <vt:lpstr>How?</vt:lpstr>
      <vt:lpstr>Maven dir structure</vt:lpstr>
      <vt:lpstr>Convert Test Rail test cases to TestNG methods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Test Run only contains enabled tests</vt:lpstr>
      <vt:lpstr>Screenshots</vt:lpstr>
      <vt:lpstr>Screencast</vt:lpstr>
      <vt:lpstr>Real-time messaging</vt:lpstr>
      <vt:lpstr>Update Test Rail</vt:lpstr>
      <vt:lpstr>Retry failed tests</vt:lpstr>
      <vt:lpstr>Parsed Console Output</vt:lpstr>
      <vt:lpstr>Email Build Artifacts post-build</vt:lpstr>
      <vt:lpstr>Naming convention </vt:lpstr>
      <vt:lpstr>Reports</vt:lpstr>
      <vt:lpstr>JMeter – API &amp; Load tests</vt:lpstr>
      <vt:lpstr>JMeter API + CSV</vt:lpstr>
      <vt:lpstr>Jenkins + JMeter</vt:lpstr>
      <vt:lpstr>Jenkins + JMeter + TestRail</vt:lpstr>
      <vt:lpstr>Jenkins traceability</vt:lpstr>
      <vt:lpstr>Jmeter + Jira</vt:lpstr>
      <vt:lpstr>Jmeter + Jira + TestRail</vt:lpstr>
      <vt:lpstr>Java + Jira</vt:lpstr>
      <vt:lpstr>Jira Bugs</vt:lpstr>
      <vt:lpstr>Jira + TestRail</vt:lpstr>
      <vt:lpstr>Jenkins + Slack + TestRail + Jira</vt:lpstr>
      <vt:lpstr>Q &amp; A 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179</cp:revision>
  <dcterms:created xsi:type="dcterms:W3CDTF">2015-04-06T19:59:47Z</dcterms:created>
  <dcterms:modified xsi:type="dcterms:W3CDTF">2016-05-17T19:26:36Z</dcterms:modified>
</cp:coreProperties>
</file>